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6"/>
  </p:notesMasterIdLst>
  <p:sldIdLst>
    <p:sldId id="275" r:id="rId2"/>
    <p:sldId id="274" r:id="rId3"/>
    <p:sldId id="273" r:id="rId4"/>
    <p:sldId id="277" r:id="rId5"/>
  </p:sldIdLst>
  <p:sldSz cx="12192000" cy="6858000"/>
  <p:notesSz cx="9236075" cy="6950075"/>
  <p:embeddedFontLst>
    <p:embeddedFont>
      <p:font typeface="Cambria" panose="02040503050406030204" pitchFamily="18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11">
          <p15:clr>
            <a:srgbClr val="A4A3A4"/>
          </p15:clr>
        </p15:guide>
        <p15:guide id="2" pos="7469">
          <p15:clr>
            <a:srgbClr val="A4A3A4"/>
          </p15:clr>
        </p15:guide>
        <p15:guide id="3" orient="horz" pos="799">
          <p15:clr>
            <a:srgbClr val="A4A3A4"/>
          </p15:clr>
        </p15:guide>
        <p15:guide id="4" orient="horz" pos="731">
          <p15:clr>
            <a:srgbClr val="A4A3A4"/>
          </p15:clr>
        </p15:guide>
        <p15:guide id="5" orient="horz" pos="4133">
          <p15:clr>
            <a:srgbClr val="A4A3A4"/>
          </p15:clr>
        </p15:guide>
        <p15:guide id="6" orient="horz" pos="1706">
          <p15:clr>
            <a:srgbClr val="A4A3A4"/>
          </p15:clr>
        </p15:guide>
        <p15:guide id="7" orient="horz" pos="2341">
          <p15:clr>
            <a:srgbClr val="A4A3A4"/>
          </p15:clr>
        </p15:guide>
        <p15:guide id="8" orient="horz" pos="152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28E1B6-8787-DB5E-8A8A-1E6A677B935F}" v="22" dt="2024-07-09T12:51:01.725"/>
  </p1510:revLst>
</p1510:revInfo>
</file>

<file path=ppt/tableStyles.xml><?xml version="1.0" encoding="utf-8"?>
<a:tblStyleLst xmlns:a="http://schemas.openxmlformats.org/drawingml/2006/main" def="{17805589-7191-4F1C-9144-CC1E35C47452}">
  <a:tblStyle styleId="{17805589-7191-4F1C-9144-CC1E35C4745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1"/>
        <p:guide pos="7469"/>
        <p:guide orient="horz" pos="799"/>
        <p:guide orient="horz" pos="731"/>
        <p:guide orient="horz" pos="4133"/>
        <p:guide orient="horz" pos="1706"/>
        <p:guide orient="horz" pos="2341"/>
        <p:guide orient="horz" pos="1525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e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002299" cy="348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46225" rIns="92475" bIns="462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231639" y="0"/>
            <a:ext cx="4002299" cy="348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46225" rIns="92475" bIns="462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533650" y="868363"/>
            <a:ext cx="4168775" cy="2346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23608" y="3344723"/>
            <a:ext cx="7388860" cy="273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46225" rIns="92475" bIns="462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601365"/>
            <a:ext cx="4002299" cy="348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46225" rIns="92475" bIns="462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231639" y="6601365"/>
            <a:ext cx="4002299" cy="348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46225" rIns="92475" bIns="462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:notes"/>
          <p:cNvSpPr txBox="1">
            <a:spLocks noGrp="1"/>
          </p:cNvSpPr>
          <p:nvPr>
            <p:ph type="body" idx="1"/>
          </p:nvPr>
        </p:nvSpPr>
        <p:spPr>
          <a:xfrm>
            <a:off x="923608" y="3344723"/>
            <a:ext cx="7388860" cy="273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46225" rIns="92475" bIns="462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33650" y="868363"/>
            <a:ext cx="4168775" cy="2346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05190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:notes"/>
          <p:cNvSpPr txBox="1">
            <a:spLocks noGrp="1"/>
          </p:cNvSpPr>
          <p:nvPr>
            <p:ph type="body" idx="1"/>
          </p:nvPr>
        </p:nvSpPr>
        <p:spPr>
          <a:xfrm>
            <a:off x="923608" y="3344723"/>
            <a:ext cx="7388860" cy="273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46225" rIns="92475" bIns="462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33650" y="868363"/>
            <a:ext cx="4168775" cy="2346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3123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:notes"/>
          <p:cNvSpPr txBox="1">
            <a:spLocks noGrp="1"/>
          </p:cNvSpPr>
          <p:nvPr>
            <p:ph type="body" idx="1"/>
          </p:nvPr>
        </p:nvSpPr>
        <p:spPr>
          <a:xfrm>
            <a:off x="923608" y="3344723"/>
            <a:ext cx="7388860" cy="273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46225" rIns="92475" bIns="462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33650" y="868363"/>
            <a:ext cx="4168775" cy="2346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07225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:notes"/>
          <p:cNvSpPr txBox="1">
            <a:spLocks noGrp="1"/>
          </p:cNvSpPr>
          <p:nvPr>
            <p:ph type="body" idx="1"/>
          </p:nvPr>
        </p:nvSpPr>
        <p:spPr>
          <a:xfrm>
            <a:off x="923608" y="3344723"/>
            <a:ext cx="7388860" cy="273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46225" rIns="92475" bIns="462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33650" y="868363"/>
            <a:ext cx="4168775" cy="2346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7355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Content" type="txAndObj">
  <p:cSld name="TEXT_AND_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914400" y="1981200"/>
            <a:ext cx="5087816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2"/>
          </p:nvPr>
        </p:nvSpPr>
        <p:spPr>
          <a:xfrm>
            <a:off x="6189784" y="1981200"/>
            <a:ext cx="5087816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838200" y="22214"/>
            <a:ext cx="10515600" cy="1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cap="none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1"/>
          </p:nvPr>
        </p:nvSpPr>
        <p:spPr>
          <a:xfrm>
            <a:off x="838201" y="1400175"/>
            <a:ext cx="10515600" cy="4786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-4" y="1015997"/>
            <a:ext cx="7300912" cy="169861"/>
          </a:xfrm>
          <a:prstGeom prst="rect">
            <a:avLst/>
          </a:prstGeom>
          <a:solidFill>
            <a:srgbClr val="7F7F7F"/>
          </a:solidFill>
          <a:ln w="254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11335658" y="144236"/>
            <a:ext cx="700314" cy="55245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7625"/>
            <a:ext cx="12192000" cy="693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>
            <a:spLocks noGrp="1"/>
          </p:cNvSpPr>
          <p:nvPr>
            <p:ph type="title"/>
          </p:nvPr>
        </p:nvSpPr>
        <p:spPr>
          <a:xfrm>
            <a:off x="838200" y="22214"/>
            <a:ext cx="10515600" cy="1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Milestones Achieved (Month 2)</a:t>
            </a:r>
            <a:endParaRPr dirty="0"/>
          </a:p>
        </p:txBody>
      </p:sp>
      <p:sp>
        <p:nvSpPr>
          <p:cNvPr id="169" name="Google Shape;169;p21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1EE42-F887-021E-7D4D-837A24FF59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sz="2000" b="1" dirty="0"/>
              <a:t>M_3_2: (A) Accident Detection</a:t>
            </a:r>
            <a:endParaRPr lang="en-US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r>
              <a:rPr lang="en-US" sz="2000" b="1" dirty="0"/>
              <a:t>Model Specifications: </a:t>
            </a:r>
            <a:r>
              <a:rPr lang="en-US" sz="2000" dirty="0"/>
              <a:t>We used YOLOv8-Medium architecture consisting of 295 layers and 25,902,640 parameters. </a:t>
            </a:r>
            <a:endParaRPr lang="en-US"/>
          </a:p>
          <a:p>
            <a:pPr marL="0" indent="0" algn="just">
              <a:buNone/>
            </a:pPr>
            <a:r>
              <a:rPr lang="en-US" sz="2000" b="1" dirty="0"/>
              <a:t>Hyperparameters:  </a:t>
            </a:r>
            <a:r>
              <a:rPr lang="en-US" sz="2000" dirty="0"/>
              <a:t>The hyperparameters for the trained model are listed below.</a:t>
            </a:r>
          </a:p>
          <a:p>
            <a:pPr marL="50800" indent="0">
              <a:buNone/>
            </a:pPr>
            <a:endParaRPr lang="en-US" sz="2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E23CE0-8E39-AE18-4B2F-B7ADE1F2EB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15225"/>
              </p:ext>
            </p:extLst>
          </p:nvPr>
        </p:nvGraphicFramePr>
        <p:xfrm>
          <a:off x="3652837" y="3431832"/>
          <a:ext cx="4886325" cy="2346960"/>
        </p:xfrm>
        <a:graphic>
          <a:graphicData uri="http://schemas.openxmlformats.org/drawingml/2006/table">
            <a:tbl>
              <a:tblPr bandRow="1">
                <a:tableStyleId>{17805589-7191-4F1C-9144-CC1E35C47452}</a:tableStyleId>
              </a:tblPr>
              <a:tblGrid>
                <a:gridCol w="2352675">
                  <a:extLst>
                    <a:ext uri="{9D8B030D-6E8A-4147-A177-3AD203B41FA5}">
                      <a16:colId xmlns:a16="http://schemas.microsoft.com/office/drawing/2014/main" val="2947598424"/>
                    </a:ext>
                  </a:extLst>
                </a:gridCol>
                <a:gridCol w="2533650">
                  <a:extLst>
                    <a:ext uri="{9D8B030D-6E8A-4147-A177-3AD203B41FA5}">
                      <a16:colId xmlns:a16="http://schemas.microsoft.com/office/drawing/2014/main" val="137677831"/>
                    </a:ext>
                  </a:extLst>
                </a:gridCol>
              </a:tblGrid>
              <a:tr h="295275">
                <a:tc>
                  <a:txBody>
                    <a:bodyPr/>
                    <a:lstStyle/>
                    <a:p>
                      <a:pPr fontAlgn="base"/>
                      <a:r>
                        <a:rPr lang="en-US" sz="1600" b="1" dirty="0">
                          <a:solidFill>
                            <a:srgbClr val="424242"/>
                          </a:solidFill>
                          <a:effectLst/>
                          <a:latin typeface="Arial"/>
                        </a:rPr>
                        <a:t>Image Size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Arial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640 x 640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04088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fontAlgn="base"/>
                      <a:r>
                        <a:rPr lang="en-US" sz="1600" b="1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Batch Size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83963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fontAlgn="base"/>
                      <a:r>
                        <a:rPr lang="en-US" sz="1600" b="1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Optimizer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Adam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43405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fontAlgn="base"/>
                      <a:r>
                        <a:rPr lang="en-US" sz="1600" b="1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Callbacks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Patience = 25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338831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fontAlgn="base"/>
                      <a:r>
                        <a:rPr lang="en-US" sz="1600" b="1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Epochs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250</a:t>
                      </a:r>
                      <a:endParaRPr lang="en-US" sz="1600" dirty="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5435303"/>
                  </a:ext>
                </a:extLst>
              </a:tr>
              <a:tr h="29527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1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Dropout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0.3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4703710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fontAlgn="base"/>
                      <a:r>
                        <a:rPr lang="en-US" sz="1600" b="1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Train : Validation : Test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solidFill>
                            <a:srgbClr val="424242"/>
                          </a:solidFill>
                          <a:effectLst/>
                          <a:latin typeface="Calibri"/>
                        </a:rPr>
                        <a:t>0.625 : 0.25 : 0.125</a:t>
                      </a:r>
                      <a:endParaRPr lang="en-US" sz="1600">
                        <a:solidFill>
                          <a:srgbClr val="E91D63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1793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2975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>
            <a:spLocks noGrp="1"/>
          </p:cNvSpPr>
          <p:nvPr>
            <p:ph type="title"/>
          </p:nvPr>
        </p:nvSpPr>
        <p:spPr>
          <a:xfrm>
            <a:off x="838200" y="22214"/>
            <a:ext cx="10515600" cy="1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Milestones Achieved (Month 2)</a:t>
            </a:r>
            <a:endParaRPr dirty="0"/>
          </a:p>
        </p:txBody>
      </p:sp>
      <p:sp>
        <p:nvSpPr>
          <p:cNvPr id="169" name="Google Shape;169;p21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1EE42-F887-021E-7D4D-837A24FF59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sz="2000" b="1" dirty="0"/>
              <a:t>M_3_2: (A) Accident Detection </a:t>
            </a:r>
            <a:endParaRPr lang="en-US" sz="2000" dirty="0"/>
          </a:p>
          <a:p>
            <a:pPr marL="0" indent="0" algn="just">
              <a:buNone/>
            </a:pPr>
            <a:r>
              <a:rPr lang="en-US" sz="2000" b="1" dirty="0"/>
              <a:t>Quantitative Results 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A69FC6-55D0-DAD0-228B-E6526B0BF2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150"/>
          <a:stretch/>
        </p:blipFill>
        <p:spPr>
          <a:xfrm>
            <a:off x="836398" y="2265148"/>
            <a:ext cx="4570005" cy="3819525"/>
          </a:xfrm>
          <a:prstGeom prst="rect">
            <a:avLst/>
          </a:prstGeo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F489D77-421A-BA20-558B-F7CC820BE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2259" y="2088807"/>
            <a:ext cx="594360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>
            <a:spLocks noGrp="1"/>
          </p:cNvSpPr>
          <p:nvPr>
            <p:ph type="title"/>
          </p:nvPr>
        </p:nvSpPr>
        <p:spPr>
          <a:xfrm>
            <a:off x="838200" y="22214"/>
            <a:ext cx="10515600" cy="1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Milestones Achieved (Month 2)</a:t>
            </a:r>
            <a:endParaRPr dirty="0"/>
          </a:p>
        </p:txBody>
      </p:sp>
      <p:sp>
        <p:nvSpPr>
          <p:cNvPr id="169" name="Google Shape;169;p21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1EE42-F887-021E-7D4D-837A24FF5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400175"/>
            <a:ext cx="10515600" cy="1119188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2000" b="1" dirty="0"/>
              <a:t>M_3_2: (A) Accident Detection  </a:t>
            </a:r>
            <a:endParaRPr lang="en-US" dirty="0"/>
          </a:p>
          <a:p>
            <a:pPr marL="0" indent="0" algn="just">
              <a:buNone/>
            </a:pPr>
            <a:r>
              <a:rPr lang="en-US" sz="2000" b="1" dirty="0"/>
              <a:t>Qualitative Results</a:t>
            </a:r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67686601-5BB5-1E0A-E46F-CA941CC03E54}"/>
              </a:ext>
            </a:extLst>
          </p:cNvPr>
          <p:cNvSpPr txBox="1"/>
          <p:nvPr/>
        </p:nvSpPr>
        <p:spPr>
          <a:xfrm>
            <a:off x="2474138" y="2158637"/>
            <a:ext cx="2998694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/>
              <a:t>Labels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BEA06E-3750-9E83-4A09-D040CD37EAB7}"/>
              </a:ext>
            </a:extLst>
          </p:cNvPr>
          <p:cNvSpPr txBox="1"/>
          <p:nvPr/>
        </p:nvSpPr>
        <p:spPr>
          <a:xfrm>
            <a:off x="6891497" y="2158637"/>
            <a:ext cx="2998694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/>
              <a:t>Predictions</a:t>
            </a:r>
          </a:p>
        </p:txBody>
      </p:sp>
      <p:pic>
        <p:nvPicPr>
          <p:cNvPr id="2" name="Picture 1" descr="A screenshot of a video&#10;&#10;Description automatically generated">
            <a:extLst>
              <a:ext uri="{FF2B5EF4-FFF2-40B4-BE49-F238E27FC236}">
                <a16:creationId xmlns:a16="http://schemas.microsoft.com/office/drawing/2014/main" id="{9B7DAF2D-382A-3D8D-8D51-F39311FF1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129" y="2468262"/>
            <a:ext cx="4114800" cy="4114800"/>
          </a:xfrm>
          <a:prstGeom prst="rect">
            <a:avLst/>
          </a:prstGeom>
        </p:spPr>
      </p:pic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8BF18306-240F-133A-842D-DBB543E1C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204" y="2468262"/>
            <a:ext cx="4114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40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>
            <a:spLocks noGrp="1"/>
          </p:cNvSpPr>
          <p:nvPr>
            <p:ph type="title"/>
          </p:nvPr>
        </p:nvSpPr>
        <p:spPr>
          <a:xfrm>
            <a:off x="838200" y="22214"/>
            <a:ext cx="10515600" cy="1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Milestones Achieved (Month 2)</a:t>
            </a:r>
            <a:endParaRPr dirty="0"/>
          </a:p>
        </p:txBody>
      </p:sp>
      <p:sp>
        <p:nvSpPr>
          <p:cNvPr id="169" name="Google Shape;169;p21"/>
          <p:cNvSpPr txBox="1">
            <a:spLocks noGrp="1"/>
          </p:cNvSpPr>
          <p:nvPr>
            <p:ph type="sldNum" idx="12"/>
          </p:nvPr>
        </p:nvSpPr>
        <p:spPr>
          <a:xfrm>
            <a:off x="11524343" y="182562"/>
            <a:ext cx="511628" cy="3651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1EE42-F887-021E-7D4D-837A24FF5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400175"/>
            <a:ext cx="10515600" cy="1119188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2000" b="1" dirty="0"/>
              <a:t>M_3_2: (A) Accident Detection  </a:t>
            </a:r>
            <a:endParaRPr lang="en-US" dirty="0"/>
          </a:p>
          <a:p>
            <a:pPr marL="0" indent="0" algn="just">
              <a:buNone/>
            </a:pPr>
            <a:r>
              <a:rPr lang="en-US" sz="2000" b="1" dirty="0"/>
              <a:t>Prediction results on a CCTV video</a:t>
            </a:r>
            <a:endParaRPr lang="en-US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  <a:p>
            <a:pPr marL="0" indent="0" algn="just">
              <a:buNone/>
            </a:pPr>
            <a:endParaRPr lang="en-US" sz="2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C1DA8D-FF7E-A43E-E578-E53420EFC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641" y="2233226"/>
            <a:ext cx="7517027" cy="4391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69322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4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1_Office Theme</vt:lpstr>
      <vt:lpstr>Milestones Achieved (Month 2)</vt:lpstr>
      <vt:lpstr>Milestones Achieved (Month 2)</vt:lpstr>
      <vt:lpstr>Milestones Achieved (Month 2)</vt:lpstr>
      <vt:lpstr>Milestones Achieved (Month 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557</cp:revision>
  <dcterms:modified xsi:type="dcterms:W3CDTF">2024-07-21T06:34:00Z</dcterms:modified>
</cp:coreProperties>
</file>